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Inter"/>
      <p:regular r:id="rId64"/>
      <p:bold r:id="rId65"/>
      <p:italic r:id="rId66"/>
      <p:boldItalic r:id="rId67"/>
    </p:embeddedFont>
    <p:embeddedFont>
      <p:font typeface="Didact Gothic"/>
      <p:regular r:id="rId68"/>
    </p:embeddedFont>
    <p:embeddedFont>
      <p:font typeface="Helvetica Neue"/>
      <p:regular r:id="rId69"/>
      <p:bold r:id="rId70"/>
      <p:italic r:id="rId71"/>
      <p:boldItalic r:id="rId72"/>
    </p:embeddedFont>
    <p:embeddedFont>
      <p:font typeface="Helvetica Neue Light"/>
      <p:regular r:id="rId73"/>
      <p:bold r:id="rId74"/>
      <p:italic r:id="rId75"/>
      <p:boldItalic r:id="rId76"/>
    </p:embeddedFont>
    <p:embeddedFont>
      <p:font typeface="Roboto Mono"/>
      <p:regular r:id="rId77"/>
      <p:bold r:id="rId78"/>
      <p:italic r:id="rId79"/>
      <p:boldItalic r:id="rId80"/>
    </p:embeddedFont>
    <p:embeddedFont>
      <p:font typeface="DM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5">
          <p15:clr>
            <a:srgbClr val="A4A3A4"/>
          </p15:clr>
        </p15:guide>
        <p15:guide id="2" pos="5460">
          <p15:clr>
            <a:srgbClr val="A4A3A4"/>
          </p15:clr>
        </p15:guide>
        <p15:guide id="3" pos="300">
          <p15:clr>
            <a:srgbClr val="9AA0A6"/>
          </p15:clr>
        </p15:guide>
        <p15:guide id="4" orient="horz" pos="2892">
          <p15:clr>
            <a:srgbClr val="9AA0A6"/>
          </p15:clr>
        </p15:guide>
        <p15:guide id="5" pos="2447">
          <p15:clr>
            <a:srgbClr val="747775"/>
          </p15:clr>
        </p15:guide>
        <p15:guide id="6" orient="horz" pos="57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5" orient="horz"/>
        <p:guide pos="5460"/>
        <p:guide pos="300"/>
        <p:guide pos="2892" orient="horz"/>
        <p:guide pos="2447"/>
        <p:guide pos="5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DMSans-boldItalic.fntdata"/><Relationship Id="rId83" Type="http://schemas.openxmlformats.org/officeDocument/2006/relationships/font" Target="fonts/DMSans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Mono-boldItalic.fntdata"/><Relationship Id="rId82" Type="http://schemas.openxmlformats.org/officeDocument/2006/relationships/font" Target="fonts/DMSans-bold.fntdata"/><Relationship Id="rId81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Light-regular.fntdata"/><Relationship Id="rId72" Type="http://schemas.openxmlformats.org/officeDocument/2006/relationships/font" Target="fonts/HelveticaNeue-boldItalic.fntdata"/><Relationship Id="rId31" Type="http://schemas.openxmlformats.org/officeDocument/2006/relationships/slide" Target="slides/slide26.xml"/><Relationship Id="rId75" Type="http://schemas.openxmlformats.org/officeDocument/2006/relationships/font" Target="fonts/HelveticaNeueLight-italic.fntdata"/><Relationship Id="rId30" Type="http://schemas.openxmlformats.org/officeDocument/2006/relationships/slide" Target="slides/slide25.xml"/><Relationship Id="rId74" Type="http://schemas.openxmlformats.org/officeDocument/2006/relationships/font" Target="fonts/HelveticaNeueLight-bold.fntdata"/><Relationship Id="rId33" Type="http://schemas.openxmlformats.org/officeDocument/2006/relationships/slide" Target="slides/slide28.xml"/><Relationship Id="rId77" Type="http://schemas.openxmlformats.org/officeDocument/2006/relationships/font" Target="fonts/RobotoMono-regular.fntdata"/><Relationship Id="rId32" Type="http://schemas.openxmlformats.org/officeDocument/2006/relationships/slide" Target="slides/slide27.xml"/><Relationship Id="rId76" Type="http://schemas.openxmlformats.org/officeDocument/2006/relationships/font" Target="fonts/HelveticaNeueLight-boldItalic.fntdata"/><Relationship Id="rId35" Type="http://schemas.openxmlformats.org/officeDocument/2006/relationships/slide" Target="slides/slide30.xml"/><Relationship Id="rId79" Type="http://schemas.openxmlformats.org/officeDocument/2006/relationships/font" Target="fonts/RobotoMono-italic.fntdata"/><Relationship Id="rId34" Type="http://schemas.openxmlformats.org/officeDocument/2006/relationships/slide" Target="slides/slide29.xml"/><Relationship Id="rId78" Type="http://schemas.openxmlformats.org/officeDocument/2006/relationships/font" Target="fonts/RobotoMono-bold.fntdata"/><Relationship Id="rId71" Type="http://schemas.openxmlformats.org/officeDocument/2006/relationships/font" Target="fonts/HelveticaNeue-italic.fntdata"/><Relationship Id="rId70" Type="http://schemas.openxmlformats.org/officeDocument/2006/relationships/font" Target="fonts/HelveticaNeue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Inter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Inter-italic.fntdata"/><Relationship Id="rId21" Type="http://schemas.openxmlformats.org/officeDocument/2006/relationships/slide" Target="slides/slide16.xml"/><Relationship Id="rId65" Type="http://schemas.openxmlformats.org/officeDocument/2006/relationships/font" Target="fonts/Inter-bold.fntdata"/><Relationship Id="rId24" Type="http://schemas.openxmlformats.org/officeDocument/2006/relationships/slide" Target="slides/slide19.xml"/><Relationship Id="rId68" Type="http://schemas.openxmlformats.org/officeDocument/2006/relationships/font" Target="fonts/DidactGothic-regular.fntdata"/><Relationship Id="rId23" Type="http://schemas.openxmlformats.org/officeDocument/2006/relationships/slide" Target="slides/slide18.xml"/><Relationship Id="rId67" Type="http://schemas.openxmlformats.org/officeDocument/2006/relationships/font" Target="fonts/Inter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d6b8f70629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d6b8f70629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01ae4e17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01ae4e17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01ae4e17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01ae4e17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01ae4e17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01ae4e17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c704f31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c704f31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Para el ejemplo de código en vivo podemos usar el siguiente ejemplo.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class Payment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bin: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cvc: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year: number;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constructor( bin: number, cvc: number, year: number 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this.bin = bin;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this.cvc = cvc;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this.year = year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validateBin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validateCVC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private validateYear 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return true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makePayment()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if (this.validateBin() &amp;&amp; this.validateCVC() &amp;&amp; this.validateYear() 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    return 'Pago exitoso'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else {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    return 'no se pudo :/'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    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}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let pay = new Payment(123456789012345, 345, 2028)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console.log(pay.makePayment())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01ae4e17a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01ae4e17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01ae4e17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01ae4e17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01ae4e17a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01ae4e17a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01ae4e17a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01ae4e17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01ae4e17a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01ae4e17a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01ae4e17a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01ae4e17a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d6b8f70629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d6b8f70629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69b8ec1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69b8ec1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69b8ec1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69b8ec1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Resolución esperada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 perfil-usuario.component.ts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export class PerfilUsuarioComponent {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nombre: string = "Ana";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edad: number = 28;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ocupacion: string = "Desarrolladora";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&lt;!-- perfil-usuario.component.html --&gt;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&lt;h2&gt;{{ nombre }}&lt;/h2&gt;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&lt;p&gt;Edad: {{ edad }}&lt;/p&gt;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&lt;p&gt;Ocupación: {{ ocupacion }}&lt;/p&gt;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01ae4e17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01ae4e17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01ae4e17a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01ae4e17a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Soluciones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1 - Tipos de datos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let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nombre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66CC"/>
                </a:solidFill>
              </a:rPr>
              <a:t>"Miguelo"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let edad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number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edad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CC0000"/>
                </a:solidFill>
              </a:rPr>
              <a:t>30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66"/>
                </a:solidFill>
              </a:rPr>
              <a:t>const</a:t>
            </a:r>
            <a:r>
              <a:rPr lang="es">
                <a:solidFill>
                  <a:srgbClr val="110000"/>
                </a:solidFill>
              </a:rPr>
              <a:t> PERSONAJE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nombre </a:t>
            </a:r>
            <a:r>
              <a:rPr lang="es">
                <a:solidFill>
                  <a:srgbClr val="339933"/>
                </a:solidFill>
              </a:rPr>
              <a:t>,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 edad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edad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2-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interface</a:t>
            </a:r>
            <a:r>
              <a:rPr lang="es">
                <a:solidFill>
                  <a:srgbClr val="110000"/>
                </a:solidFill>
              </a:rPr>
              <a:t> superHero </a:t>
            </a:r>
            <a:r>
              <a:rPr lang="es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poderes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009900"/>
                </a:solidFill>
              </a:rPr>
              <a:t>[]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c704f31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c704f31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01ae4e17a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e01ae4e17a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Esta sección se </a:t>
            </a:r>
            <a:r>
              <a:rPr lang="es" sz="1050">
                <a:solidFill>
                  <a:srgbClr val="3C4043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enfoca en typescript para que los alumnos tengan una idea inicial sin profundizar mucho, ya que durante el curso verán el uso específico en Angular que es un poco diferente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c704f317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c704f317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c85a42a2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c85a42a2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las subsiguientes slides de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6980f0ed1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d6980f0ed1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6980f0ed1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6980f0ed1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d6b8f70629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d6b8f70629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6980f0ed1_2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6980f0ed1_2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69b8ec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d69b8ec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69b8ec16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d69b8ec16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Soluciones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1 - Tipos de datos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let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nombre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66CC"/>
                </a:solidFill>
              </a:rPr>
              <a:t>"Miguelo"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let edad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number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edad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CC0000"/>
                </a:solidFill>
              </a:rPr>
              <a:t>30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000066"/>
                </a:solidFill>
              </a:rPr>
              <a:t>const</a:t>
            </a:r>
            <a:r>
              <a:rPr lang="es">
                <a:solidFill>
                  <a:srgbClr val="110000"/>
                </a:solidFill>
              </a:rPr>
              <a:t> PERSONAJE </a:t>
            </a:r>
            <a:r>
              <a:rPr lang="es">
                <a:solidFill>
                  <a:srgbClr val="339933"/>
                </a:solidFill>
              </a:rPr>
              <a:t>=</a:t>
            </a: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nombre </a:t>
            </a:r>
            <a:r>
              <a:rPr lang="es">
                <a:solidFill>
                  <a:srgbClr val="339933"/>
                </a:solidFill>
              </a:rPr>
              <a:t>,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 edad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edad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2-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0000"/>
                </a:solidFill>
              </a:rPr>
              <a:t>interface</a:t>
            </a:r>
            <a:r>
              <a:rPr lang="es">
                <a:solidFill>
                  <a:srgbClr val="110000"/>
                </a:solidFill>
              </a:rPr>
              <a:t> superHero </a:t>
            </a:r>
            <a:r>
              <a:rPr lang="es">
                <a:solidFill>
                  <a:srgbClr val="009900"/>
                </a:solidFill>
              </a:rPr>
              <a:t>{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nombre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  poderes</a:t>
            </a:r>
            <a:r>
              <a:rPr lang="es">
                <a:solidFill>
                  <a:srgbClr val="339933"/>
                </a:solidFill>
              </a:rPr>
              <a:t>:</a:t>
            </a:r>
            <a:r>
              <a:rPr lang="es">
                <a:solidFill>
                  <a:srgbClr val="110000"/>
                </a:solidFill>
              </a:rPr>
              <a:t>string</a:t>
            </a:r>
            <a:r>
              <a:rPr lang="es">
                <a:solidFill>
                  <a:srgbClr val="009900"/>
                </a:solidFill>
              </a:rPr>
              <a:t>[]</a:t>
            </a:r>
            <a:r>
              <a:rPr lang="es">
                <a:solidFill>
                  <a:srgbClr val="339933"/>
                </a:solidFill>
              </a:rPr>
              <a:t>;</a:t>
            </a:r>
            <a:endParaRPr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10000"/>
                </a:solidFill>
              </a:rPr>
              <a:t> </a:t>
            </a:r>
            <a:r>
              <a:rPr lang="es">
                <a:solidFill>
                  <a:srgbClr val="009900"/>
                </a:solidFill>
              </a:rPr>
              <a:t>}</a:t>
            </a:r>
            <a:endParaRPr>
              <a:solidFill>
                <a:srgbClr val="00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d6980f0ed1_2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d6980f0ed1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d6980f0ed1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d6980f0ed1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d6980f0ed1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d6980f0ed1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d6980f0ed1_2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d6980f0ed1_2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6980f0ed1_2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d6980f0ed1_2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6980f0ed1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d6980f0ed1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“Ejemplo en vivo”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realizará una tarea compartiendo la pantalla en vivo. Se centrará en los pasos y los aspectos a tener en cuenta.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6980f0ed1_2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d6980f0ed1_2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6b8f70629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6b8f70629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6980f0ed1_2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6980f0ed1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la jerga de Angular, este binding es conocido como Banana in a 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6980f0ed1_2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d6980f0ed1_2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la jerga de Angular, este binding es conocido como Banana in a 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6980f0ed1_2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6980f0ed1_2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En la jerga de Angular, este binding es conocido como Banana in a box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d6980f0ed1_2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d6980f0ed1_2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6980f0ed1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6980f0ed1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6980f0ed1_2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d6980f0ed1_2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6980f0ed1_2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6980f0ed1_2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d69b8ec16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d69b8ec16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Actividades en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d69b8ec16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d69b8ec16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Divide a los estudiantes en breakout rooms para realizar la actividad, luego vuelven a la sala común para la puesta en común + debate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Ejemplo de código con error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&lt;!-- Código con errores --&gt;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&lt;img src="{{ imagenUrl }}"&gt;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 *ngFor="let item of lista" *ngIf="item.activo"&gt;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{{ item.nombre }}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Corrección esperada</a:t>
            </a:r>
            <a:r>
              <a:rPr lang="e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&lt;img [src]="imagenUrl"&gt;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 *ngFor="let item of lista"&gt;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&lt;ng-container *ngIf="item.activo"&gt;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    {{ item.nombre }}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   &lt;/ng-container&gt;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&lt;/div&gt;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6980f0ed1_2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d6980f0ed1_2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a0b21555d_2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a0b21555d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d6980f0ed1_2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d6980f0ed1_2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d6980f0ed1_2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d6980f0ed1_2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d6980f0ed1_2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d6980f0ed1_2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c5e8235b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c5e8235b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c85a42a2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c85a42a2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3c9d1b815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3c9d1b815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01ae4e17a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01ae4e17a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d869e21de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0d869e21de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01ae4e17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01ae4e17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5">
  <p:cSld name="SECTION_HEADER_1_1_1_1_1_1_1_1_1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4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 1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/>
          <p:nvPr/>
        </p:nvSpPr>
        <p:spPr>
          <a:xfrm>
            <a:off x="1089900" y="995400"/>
            <a:ext cx="6964200" cy="3152700"/>
          </a:xfrm>
          <a:prstGeom prst="rect">
            <a:avLst/>
          </a:prstGeom>
          <a:solidFill>
            <a:srgbClr val="B5B5B5">
              <a:alpha val="10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" name="Google Shape;24;p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hyperlink" Target="https://books.google.com.ar/books?id=6aHTDwAAQBAJ&amp;pg=PA22&amp;lpg=PA22&amp;dq=Las+directivas+son+un+tipo+de+componente+que+nos+brinda+Angular+para+manipular+la+vista+HTML.+Existen+varios+tipos+de+directivas:+Las+que+act%C3%BAan+sobre+un+atributo+de+un+elemento+HTML+Las+estructurales+Las+personalizadas,+que+nosotros+desarrollamos&amp;source=bl&amp;ots=MH8LhWJNPz&amp;sig=ACfU3U0q1DffoFI6czZlcPdXHDXvkSRKIw&amp;hl=es&amp;sa=X&amp;ved=2ahUKEwisz-DR4NHzAhXZlZUCHdu6DVoQ6AF6BAgMEA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hyperlink" Target="https://code.visualstudio.com/docs/languages/typescript" TargetMode="External"/><Relationship Id="rId5" Type="http://schemas.openxmlformats.org/officeDocument/2006/relationships/hyperlink" Target="https://www.typescriptlang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/>
          <p:nvPr/>
        </p:nvSpPr>
        <p:spPr>
          <a:xfrm>
            <a:off x="1254575" y="1677675"/>
            <a:ext cx="63819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Guía para la </a:t>
            </a:r>
            <a:br>
              <a:rPr b="1" lang="es" sz="3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 sz="34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Pre-clase</a:t>
            </a:r>
            <a:endParaRPr b="1" sz="34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Configuración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473350" y="1908175"/>
            <a:ext cx="34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 el manifiesto de nuestro proyecto. Además, administra los paquetes y  maneja la publicación del proyecto.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8" name="Google Shape;108;p25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09" name="Google Shape;109;p2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" name="Google Shape;110;p25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936" y="1876100"/>
            <a:ext cx="4646565" cy="27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Codificación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473350" y="1908175"/>
            <a:ext cx="347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saber programar en javascript, solo vamos a necesitar crear un archivo con extensión .js.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0" name="Google Shape;120;p26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21" name="Google Shape;121;p2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2" name="Google Shape;122;p26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26"/>
          <p:cNvSpPr txBox="1"/>
          <p:nvPr/>
        </p:nvSpPr>
        <p:spPr>
          <a:xfrm>
            <a:off x="733050" y="2876725"/>
            <a:ext cx="7680300" cy="136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--- Aplicacion de consola ---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Nuestra primera aplicacion puro javascript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s" sz="165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65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5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************************************</a:t>
            </a:r>
            <a:r>
              <a:rPr lang="es" sz="165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65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63777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4" name="Google Shape;134;p28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Creamos un proyecto con typescript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5" name="Google Shape;135;p28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136" name="Google Shape;136;p28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" name="Google Shape;137;p28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rganización de archivos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473350" y="1908175"/>
            <a:ext cx="3474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Organizamos archivos y carpetas.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6" name="Google Shape;146;p29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47" name="Google Shape;147;p29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" name="Google Shape;148;p29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Google Shape;14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613" y="2508475"/>
            <a:ext cx="7466766" cy="1789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eneración package.json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57" name="Google Shape;157;p30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58" name="Google Shape;158;p30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" name="Google Shape;159;p30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Google Shape;1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225" y="1655350"/>
            <a:ext cx="5555545" cy="2936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Abrimos el editor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475500" y="1672425"/>
            <a:ext cx="5472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Iniciamos Visual Studio Code. Es decir, con el comando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code .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abrimos un editor en la carpeta donde estamos posicionados.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8" name="Google Shape;168;p31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9" name="Google Shape;169;p31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70" name="Google Shape;170;p31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31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" name="Google Shape;1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575" y="2508475"/>
            <a:ext cx="7562850" cy="198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Visual Studio Code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80" name="Google Shape;180;p32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81" name="Google Shape;181;p32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32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" name="Google Shape;183;p32"/>
          <p:cNvPicPr preferRelativeResize="0"/>
          <p:nvPr/>
        </p:nvPicPr>
        <p:blipFill rotWithShape="1">
          <a:blip r:embed="rId5">
            <a:alphaModFix/>
          </a:blip>
          <a:srcRect b="1205" l="0" r="960" t="0"/>
          <a:stretch/>
        </p:blipFill>
        <p:spPr>
          <a:xfrm>
            <a:off x="3881850" y="1655350"/>
            <a:ext cx="4402852" cy="2887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/>
          <p:nvPr/>
        </p:nvSpPr>
        <p:spPr>
          <a:xfrm>
            <a:off x="859300" y="1769150"/>
            <a:ext cx="2091900" cy="847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Archivo package.json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generado con npm init</a:t>
            </a:r>
            <a:endParaRPr/>
          </a:p>
        </p:txBody>
      </p:sp>
      <p:cxnSp>
        <p:nvCxnSpPr>
          <p:cNvPr id="185" name="Google Shape;185;p32"/>
          <p:cNvCxnSpPr>
            <a:stCxn id="184" idx="3"/>
            <a:endCxn id="186" idx="1"/>
          </p:cNvCxnSpPr>
          <p:nvPr/>
        </p:nvCxnSpPr>
        <p:spPr>
          <a:xfrm>
            <a:off x="2951200" y="2192750"/>
            <a:ext cx="9306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6" name="Google Shape;186;p32"/>
          <p:cNvSpPr/>
          <p:nvPr/>
        </p:nvSpPr>
        <p:spPr>
          <a:xfrm>
            <a:off x="3881850" y="2027750"/>
            <a:ext cx="1308600" cy="330000"/>
          </a:xfrm>
          <a:prstGeom prst="roundRect">
            <a:avLst>
              <a:gd fmla="val 16667" name="adj"/>
            </a:avLst>
          </a:prstGeom>
          <a:solidFill>
            <a:srgbClr val="EAFF6A">
              <a:alpha val="23900"/>
            </a:srgbClr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Escritura de código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4" name="Google Shape;194;p33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195" name="Google Shape;195;p3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" name="Google Shape;196;p33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3911" y="1655348"/>
            <a:ext cx="4596173" cy="29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/>
          <p:nvPr/>
        </p:nvSpPr>
        <p:spPr>
          <a:xfrm>
            <a:off x="475500" y="2180250"/>
            <a:ext cx="1437900" cy="573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Archivo de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9" name="Google Shape;199;p33"/>
          <p:cNvCxnSpPr>
            <a:stCxn id="198" idx="3"/>
            <a:endCxn id="200" idx="1"/>
          </p:cNvCxnSpPr>
          <p:nvPr/>
        </p:nvCxnSpPr>
        <p:spPr>
          <a:xfrm>
            <a:off x="1913400" y="2467200"/>
            <a:ext cx="3606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0" name="Google Shape;200;p33"/>
          <p:cNvSpPr/>
          <p:nvPr/>
        </p:nvSpPr>
        <p:spPr>
          <a:xfrm>
            <a:off x="2273900" y="2333400"/>
            <a:ext cx="975600" cy="267600"/>
          </a:xfrm>
          <a:prstGeom prst="roundRect">
            <a:avLst>
              <a:gd fmla="val 16667" name="adj"/>
            </a:avLst>
          </a:prstGeom>
          <a:solidFill>
            <a:srgbClr val="EAFF6A">
              <a:alpha val="23900"/>
            </a:srgbClr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7230575" y="2043600"/>
            <a:ext cx="1437900" cy="573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Código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fuente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2" name="Google Shape;202;p33"/>
          <p:cNvSpPr/>
          <p:nvPr/>
        </p:nvSpPr>
        <p:spPr>
          <a:xfrm>
            <a:off x="7230575" y="3226450"/>
            <a:ext cx="1437900" cy="573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Instalación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 paquete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3" name="Google Shape;203;p33"/>
          <p:cNvCxnSpPr>
            <a:stCxn id="201" idx="1"/>
            <a:endCxn id="204" idx="3"/>
          </p:cNvCxnSpPr>
          <p:nvPr/>
        </p:nvCxnSpPr>
        <p:spPr>
          <a:xfrm rot="10800000">
            <a:off x="6563075" y="2330550"/>
            <a:ext cx="6675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5" name="Google Shape;205;p33"/>
          <p:cNvCxnSpPr>
            <a:stCxn id="202" idx="1"/>
          </p:cNvCxnSpPr>
          <p:nvPr/>
        </p:nvCxnSpPr>
        <p:spPr>
          <a:xfrm rot="10800000">
            <a:off x="5187875" y="3513400"/>
            <a:ext cx="2042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Escritura de código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3" name="Google Shape;213;p34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214" name="Google Shape;214;p3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5" name="Google Shape;215;p34" title="ícono de ejemplo en viv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34"/>
          <p:cNvSpPr/>
          <p:nvPr/>
        </p:nvSpPr>
        <p:spPr>
          <a:xfrm>
            <a:off x="475525" y="2215150"/>
            <a:ext cx="1437900" cy="573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Archivo compilado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422" y="1672425"/>
            <a:ext cx="4639155" cy="290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4"/>
          <p:cNvCxnSpPr>
            <a:stCxn id="216" idx="3"/>
            <a:endCxn id="219" idx="1"/>
          </p:cNvCxnSpPr>
          <p:nvPr/>
        </p:nvCxnSpPr>
        <p:spPr>
          <a:xfrm>
            <a:off x="1913425" y="2502100"/>
            <a:ext cx="3606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9" name="Google Shape;219;p34"/>
          <p:cNvSpPr/>
          <p:nvPr/>
        </p:nvSpPr>
        <p:spPr>
          <a:xfrm>
            <a:off x="2273900" y="2403250"/>
            <a:ext cx="975600" cy="197700"/>
          </a:xfrm>
          <a:prstGeom prst="roundRect">
            <a:avLst>
              <a:gd fmla="val 16667" name="adj"/>
            </a:avLst>
          </a:prstGeom>
          <a:solidFill>
            <a:srgbClr val="EAFF6A">
              <a:alpha val="23900"/>
            </a:srgbClr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/>
          <p:nvPr/>
        </p:nvSpPr>
        <p:spPr>
          <a:xfrm>
            <a:off x="7230575" y="3150250"/>
            <a:ext cx="1437900" cy="573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Compilación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1" name="Google Shape;221;p34"/>
          <p:cNvCxnSpPr>
            <a:stCxn id="220" idx="1"/>
          </p:cNvCxnSpPr>
          <p:nvPr/>
        </p:nvCxnSpPr>
        <p:spPr>
          <a:xfrm rot="10800000">
            <a:off x="4899875" y="3437200"/>
            <a:ext cx="23307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/>
        </p:nvSpPr>
        <p:spPr>
          <a:xfrm>
            <a:off x="401075" y="782025"/>
            <a:ext cx="8267700" cy="4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A. </a:t>
            </a:r>
            <a:r>
              <a:rPr b="1" lang="es" sz="1100">
                <a:solidFill>
                  <a:schemeClr val="dk1"/>
                </a:solidFill>
              </a:rPr>
              <a:t>Fundamentos de TypeScript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Concepto General</a:t>
            </a:r>
            <a:r>
              <a:rPr lang="es" sz="1100">
                <a:solidFill>
                  <a:schemeClr val="dk1"/>
                </a:solidFill>
              </a:rPr>
              <a:t>: Breve explicación sobre la importancia de TypeScript para Angular, su sintaxis y beneficios.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Punto de Confusión Común</a:t>
            </a:r>
            <a:r>
              <a:rPr lang="es" sz="1100">
                <a:solidFill>
                  <a:schemeClr val="dk1"/>
                </a:solidFill>
              </a:rPr>
              <a:t>: Diferencia entre "tipos" y "estructuras de datos".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Ejemplo Práctico</a:t>
            </a:r>
            <a:r>
              <a:rPr lang="es" sz="1100">
                <a:solidFill>
                  <a:schemeClr val="dk1"/>
                </a:solidFill>
              </a:rPr>
              <a:t>: Mostrar la diferencia entre "any", "number" y "string" con un ejemplo de código sencillo.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B. Módulos y Componentes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Concepto General</a:t>
            </a:r>
            <a:r>
              <a:rPr lang="es" sz="1100">
                <a:solidFill>
                  <a:schemeClr val="dk1"/>
                </a:solidFill>
              </a:rPr>
              <a:t>: Importancia de la organización modular en Angular y el rol de los componentes.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Punto de Confusión Común</a:t>
            </a:r>
            <a:r>
              <a:rPr lang="es" sz="1100">
                <a:solidFill>
                  <a:schemeClr val="dk1"/>
                </a:solidFill>
              </a:rPr>
              <a:t>: Diferencia entre "módulos" y "componentes".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Ejemplo Práctico</a:t>
            </a:r>
            <a:r>
              <a:rPr lang="es" sz="1100">
                <a:solidFill>
                  <a:schemeClr val="dk1"/>
                </a:solidFill>
              </a:rPr>
              <a:t>: Mostrar cómo se declara un módulo y se crea un componente con la CLI de Angular.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C. Conexión Modelo-Vista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Concepto General</a:t>
            </a:r>
            <a:r>
              <a:rPr lang="es" sz="1100">
                <a:solidFill>
                  <a:schemeClr val="dk1"/>
                </a:solidFill>
              </a:rPr>
              <a:t>: Explicación rápida sobre la relación entre el modelo y la vista en Angular.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Punto de Confusión Común</a:t>
            </a:r>
            <a:r>
              <a:rPr lang="es" sz="1100">
                <a:solidFill>
                  <a:schemeClr val="dk1"/>
                </a:solidFill>
              </a:rPr>
              <a:t>: Diferencia entre "Interpolación" y "Property Binding".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Ejemplo Práctico</a:t>
            </a:r>
            <a:r>
              <a:rPr lang="es" sz="1100">
                <a:solidFill>
                  <a:schemeClr val="dk1"/>
                </a:solidFill>
              </a:rPr>
              <a:t>: Mostrar la interpolación de una variable en el template y la utilización de property binding para manipular propiedades HTML.</a:t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" name="Google Shape;53;p17"/>
          <p:cNvSpPr txBox="1"/>
          <p:nvPr/>
        </p:nvSpPr>
        <p:spPr>
          <a:xfrm>
            <a:off x="443600" y="161325"/>
            <a:ext cx="7996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1. Repaso rápido de temas clave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(15/20 minutos)</a:t>
            </a:r>
            <a:endParaRPr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5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227" name="Google Shape;227;p35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5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5"/>
          <p:cNvSpPr txBox="1"/>
          <p:nvPr/>
        </p:nvSpPr>
        <p:spPr>
          <a:xfrm>
            <a:off x="1461300" y="18956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un componente básico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987300" y="42981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475500" y="3244125"/>
            <a:ext cx="768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Objetivo: Aprender a crear y configurar un componente utilizando Angular CLI, definiendo propiedades y conectándolas a la vista.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6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237" name="Google Shape;237;p3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8" name="Google Shape;238;p3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6"/>
          <p:cNvSpPr txBox="1"/>
          <p:nvPr/>
        </p:nvSpPr>
        <p:spPr>
          <a:xfrm>
            <a:off x="501450" y="978200"/>
            <a:ext cx="816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Creación de un componente básico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718125" y="2271200"/>
            <a:ext cx="66492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Instrucciones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Usarán Angular CLI para generar un nuevo componente llamado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perfil-usuario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archivo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.ts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agregarán propiedades como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edad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ocupacion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el archivo </a:t>
            </a:r>
            <a:r>
              <a:rPr lang="es" sz="1350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.html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mostrarán estos valores utilizando interpolación.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7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248" name="Google Shape;248;p3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3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37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Typescript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 este desafío se espera que puedan codificar un ejemplo de Typescript que utilice clases, tipado e interfaces.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8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258" name="Google Shape;258;p3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3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38"/>
          <p:cNvSpPr txBox="1"/>
          <p:nvPr/>
        </p:nvSpPr>
        <p:spPr>
          <a:xfrm>
            <a:off x="501450" y="978200"/>
            <a:ext cx="579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Typescript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829300" y="2016175"/>
            <a:ext cx="3409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Transcribir en TypeScript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773200" y="2474950"/>
            <a:ext cx="277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nombre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nombre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"Miguelo"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edad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edad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CC0000"/>
                </a:solidFill>
              </a:rPr>
              <a:t>30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PERSONAJE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nombre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nombre</a:t>
            </a:r>
            <a:r>
              <a:rPr lang="es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edad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edad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9900"/>
                </a:solidFill>
              </a:rPr>
              <a:t>}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2487763" y="2639838"/>
            <a:ext cx="2338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62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Usar let y const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762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Usar tipado estricto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66" name="Google Shape;266;p38"/>
          <p:cNvCxnSpPr>
            <a:endCxn id="265" idx="1"/>
          </p:cNvCxnSpPr>
          <p:nvPr/>
        </p:nvCxnSpPr>
        <p:spPr>
          <a:xfrm>
            <a:off x="2253463" y="2959788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7" name="Google Shape;267;p38"/>
          <p:cNvSpPr txBox="1"/>
          <p:nvPr/>
        </p:nvSpPr>
        <p:spPr>
          <a:xfrm>
            <a:off x="5246075" y="1982275"/>
            <a:ext cx="30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Crear una Interface en TypeScript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5292275" y="247495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spiderman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nombre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"Peter parker"</a:t>
            </a:r>
            <a:r>
              <a:rPr lang="es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poderes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[</a:t>
            </a:r>
            <a:r>
              <a:rPr lang="es" sz="1100">
                <a:solidFill>
                  <a:srgbClr val="3366CC"/>
                </a:solidFill>
              </a:rPr>
              <a:t>"trepar"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"fuerza"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"agilidad"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"telas de araña"</a:t>
            </a:r>
            <a:r>
              <a:rPr lang="es" sz="1100">
                <a:solidFill>
                  <a:srgbClr val="009900"/>
                </a:solidFill>
              </a:rPr>
              <a:t>]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9900"/>
                </a:solidFill>
              </a:rPr>
              <a:t>}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grpSp>
        <p:nvGrpSpPr>
          <p:cNvPr id="269" name="Google Shape;269;p38"/>
          <p:cNvGrpSpPr/>
          <p:nvPr/>
        </p:nvGrpSpPr>
        <p:grpSpPr>
          <a:xfrm>
            <a:off x="475511" y="2001581"/>
            <a:ext cx="353789" cy="353789"/>
            <a:chOff x="482536" y="2374361"/>
            <a:chExt cx="443400" cy="443400"/>
          </a:xfrm>
        </p:grpSpPr>
        <p:sp>
          <p:nvSpPr>
            <p:cNvPr id="270" name="Google Shape;270;p38"/>
            <p:cNvSpPr/>
            <p:nvPr/>
          </p:nvSpPr>
          <p:spPr>
            <a:xfrm>
              <a:off x="482536" y="2374361"/>
              <a:ext cx="443400" cy="4434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38"/>
            <p:cNvPicPr preferRelativeResize="0"/>
            <p:nvPr/>
          </p:nvPicPr>
          <p:blipFill rotWithShape="1">
            <a:blip r:embed="rId5">
              <a:alphaModFix/>
            </a:blip>
            <a:srcRect b="12230" l="12245" r="15379" t="11995"/>
            <a:stretch/>
          </p:blipFill>
          <p:spPr>
            <a:xfrm>
              <a:off x="531475" y="2422175"/>
              <a:ext cx="330900" cy="346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38"/>
          <p:cNvGrpSpPr/>
          <p:nvPr/>
        </p:nvGrpSpPr>
        <p:grpSpPr>
          <a:xfrm>
            <a:off x="4938486" y="2001558"/>
            <a:ext cx="353789" cy="353833"/>
            <a:chOff x="482536" y="2374361"/>
            <a:chExt cx="443400" cy="443400"/>
          </a:xfrm>
        </p:grpSpPr>
        <p:sp>
          <p:nvSpPr>
            <p:cNvPr id="273" name="Google Shape;273;p38"/>
            <p:cNvSpPr/>
            <p:nvPr/>
          </p:nvSpPr>
          <p:spPr>
            <a:xfrm>
              <a:off x="482536" y="2374361"/>
              <a:ext cx="443400" cy="4434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4" name="Google Shape;274;p38"/>
            <p:cNvPicPr preferRelativeResize="0"/>
            <p:nvPr/>
          </p:nvPicPr>
          <p:blipFill rotWithShape="1">
            <a:blip r:embed="rId6">
              <a:alphaModFix/>
            </a:blip>
            <a:srcRect b="24676" l="22988" r="23969" t="18398"/>
            <a:stretch/>
          </p:blipFill>
          <p:spPr>
            <a:xfrm>
              <a:off x="584450" y="2455950"/>
              <a:ext cx="235174" cy="252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1461288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istema de módulos: </a:t>
            </a: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Import y export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1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291" name="Google Shape;291;p4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2" name="Google Shape;292;p4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3" name="Google Shape;293;p41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lases e interfaces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Crear interfaces y datos que las utilicen para mostrarlos 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 un componente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42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301" name="Google Shape;301;p4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2" name="Google Shape;302;p4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42"/>
          <p:cNvSpPr txBox="1"/>
          <p:nvPr/>
        </p:nvSpPr>
        <p:spPr>
          <a:xfrm>
            <a:off x="501450" y="1081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Clases e interfaces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501450" y="2152000"/>
            <a:ext cx="5454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Haciendo uso de lo visto hasta el momento generar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2 archivos .ts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(persona, datos_contacto)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para realizar el siguiente comportamiento: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Persona.ts será una interface que contendrá la definición de datos personales (nombre, apellidos, edad y dirección).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Datos_contacto importará la interface y la cargará con datos que se mostrarán por la consola.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Tiempo: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10 minutos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6" name="Google Shape;306;p42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Directivas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501450" y="990513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¿Qué son las directivas?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PARA RECORDAR</a:t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18" name="Google Shape;318;p44"/>
          <p:cNvGrpSpPr/>
          <p:nvPr/>
        </p:nvGrpSpPr>
        <p:grpSpPr>
          <a:xfrm>
            <a:off x="475500" y="468286"/>
            <a:ext cx="431100" cy="431100"/>
            <a:chOff x="4616400" y="1950761"/>
            <a:chExt cx="431100" cy="431100"/>
          </a:xfrm>
        </p:grpSpPr>
        <p:sp>
          <p:nvSpPr>
            <p:cNvPr id="319" name="Google Shape;319;p44"/>
            <p:cNvSpPr/>
            <p:nvPr/>
          </p:nvSpPr>
          <p:spPr>
            <a:xfrm>
              <a:off x="4616400" y="1950761"/>
              <a:ext cx="431100" cy="431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0" name="Google Shape;320;p44" title="ícono de para record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99911" y="2034249"/>
              <a:ext cx="264076" cy="264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1" name="Google Shape;321;p44"/>
          <p:cNvSpPr txBox="1"/>
          <p:nvPr/>
        </p:nvSpPr>
        <p:spPr>
          <a:xfrm>
            <a:off x="471475" y="2003925"/>
            <a:ext cx="62271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Las directivas son un tipo de componente que nos brinda Angular para manipular la vista HTML. 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Existen varios </a:t>
            </a:r>
            <a:r>
              <a:rPr b="1" lang="es" sz="18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tipos de directivas:</a:t>
            </a: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las que actúan sobre un </a:t>
            </a:r>
            <a:r>
              <a:rPr b="1" lang="es" sz="18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atributo</a:t>
            </a: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de un elemento HTML, las </a:t>
            </a:r>
            <a:r>
              <a:rPr b="1" lang="es" sz="18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estructurales, condicionales, data binding y personalizadas.</a:t>
            </a:r>
            <a:r>
              <a:rPr lang="es" sz="18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En estas últimas nos enfocaremos especialmente 🚀.</a:t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475500" y="4643988"/>
            <a:ext cx="357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Fuente: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Angular - TypeScript</a:t>
            </a:r>
            <a:r>
              <a:rPr lang="es" sz="11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1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8"/>
          <p:cNvSpPr txBox="1"/>
          <p:nvPr/>
        </p:nvSpPr>
        <p:spPr>
          <a:xfrm>
            <a:off x="401075" y="934425"/>
            <a:ext cx="8267700" cy="3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D. Directivas Angular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Concepto General</a:t>
            </a:r>
            <a:r>
              <a:rPr lang="es" sz="1100">
                <a:solidFill>
                  <a:schemeClr val="dk1"/>
                </a:solidFill>
              </a:rPr>
              <a:t>: Qué son las directivas estructurales y de atributo, y cómo impactan en la vista.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Punto de Confusión Común</a:t>
            </a:r>
            <a:r>
              <a:rPr lang="es" sz="1100">
                <a:solidFill>
                  <a:schemeClr val="dk1"/>
                </a:solidFill>
              </a:rPr>
              <a:t>: Diferencia entre "*ngIf" y "*ngFor".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Ejemplo Práctico</a:t>
            </a:r>
            <a:r>
              <a:rPr lang="es" sz="1100">
                <a:solidFill>
                  <a:schemeClr val="dk1"/>
                </a:solidFill>
              </a:rPr>
              <a:t>: Crear una lista dinámica con "*ngFor" e implementar una condición con "*ngIf".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100">
                <a:solidFill>
                  <a:schemeClr val="dk1"/>
                </a:solidFill>
              </a:rPr>
              <a:t>E. Filtros de Vista (Pipes) 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Concepto General</a:t>
            </a:r>
            <a:r>
              <a:rPr lang="es" sz="1100">
                <a:solidFill>
                  <a:schemeClr val="dk1"/>
                </a:solidFill>
              </a:rPr>
              <a:t>: Introducción a los Pipes y su utilidad para transformar los datos en la vista.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Punto de Confusión Común</a:t>
            </a:r>
            <a:r>
              <a:rPr lang="es" sz="1100">
                <a:solidFill>
                  <a:schemeClr val="dk1"/>
                </a:solidFill>
              </a:rPr>
              <a:t>: Cuándo usar un Pipe y cuáles son los más comunes.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 sz="1100">
                <a:solidFill>
                  <a:schemeClr val="dk1"/>
                </a:solidFill>
              </a:rPr>
              <a:t>Ejemplo Práctico</a:t>
            </a:r>
            <a:r>
              <a:rPr lang="es" sz="1100">
                <a:solidFill>
                  <a:schemeClr val="dk1"/>
                </a:solidFill>
              </a:rPr>
              <a:t>: Mostrar cómo utilizar el pipe "date" y "uppercase" en un template.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/>
        </p:nvSpPr>
        <p:spPr>
          <a:xfrm>
            <a:off x="473350" y="9251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Tipos de directivas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514500" y="701375"/>
            <a:ext cx="12240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5"/>
          <p:cNvSpPr txBox="1"/>
          <p:nvPr/>
        </p:nvSpPr>
        <p:spPr>
          <a:xfrm>
            <a:off x="475500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DIRECTIVAS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30" name="Google Shape;330;p45"/>
          <p:cNvCxnSpPr>
            <a:stCxn id="331" idx="2"/>
            <a:endCxn id="332" idx="0"/>
          </p:cNvCxnSpPr>
          <p:nvPr/>
        </p:nvCxnSpPr>
        <p:spPr>
          <a:xfrm flipH="1" rot="-5400000">
            <a:off x="5440986" y="2927604"/>
            <a:ext cx="7929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33" name="Google Shape;333;p45"/>
          <p:cNvCxnSpPr>
            <a:stCxn id="334" idx="2"/>
            <a:endCxn id="335" idx="0"/>
          </p:cNvCxnSpPr>
          <p:nvPr/>
        </p:nvCxnSpPr>
        <p:spPr>
          <a:xfrm flipH="1" rot="-5400000">
            <a:off x="1339576" y="2927454"/>
            <a:ext cx="792600" cy="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4" name="Google Shape;334;p45"/>
          <p:cNvSpPr/>
          <p:nvPr/>
        </p:nvSpPr>
        <p:spPr>
          <a:xfrm>
            <a:off x="1222276" y="2077854"/>
            <a:ext cx="1026600" cy="453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 atributo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1269461" y="2777032"/>
            <a:ext cx="933300" cy="3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*ngClass 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1269142" y="3324174"/>
            <a:ext cx="933300" cy="3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*ngStyle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2431375" y="2077850"/>
            <a:ext cx="1241700" cy="453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Personalizadas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3888963" y="2077854"/>
            <a:ext cx="1128300" cy="453600"/>
          </a:xfrm>
          <a:prstGeom prst="rect">
            <a:avLst/>
          </a:prstGeom>
          <a:solidFill>
            <a:srgbClr val="393B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Estructurales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3986561" y="2777032"/>
            <a:ext cx="933300" cy="3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*ngFor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0" name="Google Shape;340;p45"/>
          <p:cNvCxnSpPr>
            <a:stCxn id="338" idx="2"/>
            <a:endCxn id="339" idx="0"/>
          </p:cNvCxnSpPr>
          <p:nvPr/>
        </p:nvCxnSpPr>
        <p:spPr>
          <a:xfrm flipH="1" rot="-5400000">
            <a:off x="4330563" y="2654004"/>
            <a:ext cx="245700" cy="600"/>
          </a:xfrm>
          <a:prstGeom prst="bentConnector3">
            <a:avLst>
              <a:gd fmla="val 4997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31" name="Google Shape;331;p45"/>
          <p:cNvSpPr/>
          <p:nvPr/>
        </p:nvSpPr>
        <p:spPr>
          <a:xfrm>
            <a:off x="5232936" y="2077854"/>
            <a:ext cx="1208400" cy="453600"/>
          </a:xfrm>
          <a:prstGeom prst="rect">
            <a:avLst/>
          </a:prstGeom>
          <a:solidFill>
            <a:srgbClr val="393B43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Condicionales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45"/>
          <p:cNvSpPr/>
          <p:nvPr/>
        </p:nvSpPr>
        <p:spPr>
          <a:xfrm>
            <a:off x="5370631" y="2777125"/>
            <a:ext cx="933300" cy="3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*ngIf 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2" name="Google Shape;332;p45"/>
          <p:cNvSpPr/>
          <p:nvPr/>
        </p:nvSpPr>
        <p:spPr>
          <a:xfrm>
            <a:off x="5370635" y="3324386"/>
            <a:ext cx="933300" cy="30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*ngSwitch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6723175" y="3324138"/>
            <a:ext cx="1075500" cy="38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Template statements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3" name="Google Shape;343;p45"/>
          <p:cNvSpPr/>
          <p:nvPr/>
        </p:nvSpPr>
        <p:spPr>
          <a:xfrm>
            <a:off x="6657113" y="2077850"/>
            <a:ext cx="1208400" cy="453600"/>
          </a:xfrm>
          <a:prstGeom prst="rect">
            <a:avLst/>
          </a:prstGeom>
          <a:solidFill>
            <a:srgbClr val="393B43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Binding 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4" name="Google Shape;344;p45"/>
          <p:cNvSpPr/>
          <p:nvPr/>
        </p:nvSpPr>
        <p:spPr>
          <a:xfrm>
            <a:off x="6722587" y="2734301"/>
            <a:ext cx="1075500" cy="38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Template expression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6723575" y="3914012"/>
            <a:ext cx="1075500" cy="38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93B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Property Binding</a:t>
            </a:r>
            <a:endParaRPr sz="120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46" name="Google Shape;346;p45"/>
          <p:cNvCxnSpPr>
            <a:stCxn id="343" idx="2"/>
            <a:endCxn id="344" idx="0"/>
          </p:cNvCxnSpPr>
          <p:nvPr/>
        </p:nvCxnSpPr>
        <p:spPr>
          <a:xfrm flipH="1">
            <a:off x="7260413" y="2531450"/>
            <a:ext cx="900" cy="202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7" name="Google Shape;347;p45"/>
          <p:cNvCxnSpPr>
            <a:stCxn id="344" idx="2"/>
            <a:endCxn id="342" idx="0"/>
          </p:cNvCxnSpPr>
          <p:nvPr/>
        </p:nvCxnSpPr>
        <p:spPr>
          <a:xfrm>
            <a:off x="7260337" y="3121301"/>
            <a:ext cx="600" cy="202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48" name="Google Shape;348;p45"/>
          <p:cNvCxnSpPr>
            <a:stCxn id="342" idx="2"/>
            <a:endCxn id="345" idx="0"/>
          </p:cNvCxnSpPr>
          <p:nvPr/>
        </p:nvCxnSpPr>
        <p:spPr>
          <a:xfrm>
            <a:off x="7260925" y="3711138"/>
            <a:ext cx="300" cy="202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46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354" name="Google Shape;354;p46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5" name="Google Shape;355;p46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6" name="Google Shape;356;p46"/>
          <p:cNvSpPr txBox="1"/>
          <p:nvPr/>
        </p:nvSpPr>
        <p:spPr>
          <a:xfrm>
            <a:off x="1461300" y="19718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Typescript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46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10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8" name="Google Shape;358;p46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En este desafío se espera que puedan codificar un ejemplo de Typescript que utilice clases, tipado e interfaces.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47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364" name="Google Shape;364;p47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5" name="Google Shape;365;p47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47"/>
          <p:cNvSpPr txBox="1"/>
          <p:nvPr/>
        </p:nvSpPr>
        <p:spPr>
          <a:xfrm>
            <a:off x="501450" y="978200"/>
            <a:ext cx="579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Typescript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829300" y="2016175"/>
            <a:ext cx="3409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Transcribir en TypeScript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773200" y="2474950"/>
            <a:ext cx="277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nombre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nombre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"Miguelo"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edad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edad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CC0000"/>
                </a:solidFill>
              </a:rPr>
              <a:t>30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PERSONAJE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nombre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nombre</a:t>
            </a:r>
            <a:r>
              <a:rPr lang="es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edad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edad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9900"/>
                </a:solidFill>
              </a:rPr>
              <a:t>}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2487763" y="2639838"/>
            <a:ext cx="23385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62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Usar let y const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276225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Usar tipado estricto</a:t>
            </a:r>
            <a:endParaRPr sz="1350">
              <a:solidFill>
                <a:srgbClr val="000000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72" name="Google Shape;372;p47"/>
          <p:cNvCxnSpPr>
            <a:endCxn id="371" idx="1"/>
          </p:cNvCxnSpPr>
          <p:nvPr/>
        </p:nvCxnSpPr>
        <p:spPr>
          <a:xfrm>
            <a:off x="2253463" y="2959788"/>
            <a:ext cx="234300" cy="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3" name="Google Shape;373;p47"/>
          <p:cNvSpPr txBox="1"/>
          <p:nvPr/>
        </p:nvSpPr>
        <p:spPr>
          <a:xfrm>
            <a:off x="5246075" y="1982275"/>
            <a:ext cx="3092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000000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Crear una Interface en TypeScript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5292275" y="247495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00066"/>
                </a:solidFill>
              </a:rPr>
              <a:t>var</a:t>
            </a:r>
            <a:r>
              <a:rPr lang="es" sz="1100">
                <a:solidFill>
                  <a:srgbClr val="110000"/>
                </a:solidFill>
              </a:rPr>
              <a:t> spiderman </a:t>
            </a:r>
            <a:r>
              <a:rPr lang="es" sz="1100">
                <a:solidFill>
                  <a:srgbClr val="339933"/>
                </a:solidFill>
              </a:rPr>
              <a:t>=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{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nombre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"Peter parker"</a:t>
            </a:r>
            <a:r>
              <a:rPr lang="es" sz="1100">
                <a:solidFill>
                  <a:srgbClr val="339933"/>
                </a:solidFill>
              </a:rPr>
              <a:t>,</a:t>
            </a:r>
            <a:endParaRPr sz="1100">
              <a:solidFill>
                <a:srgbClr val="11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110000"/>
                </a:solidFill>
              </a:rPr>
              <a:t>    poderes</a:t>
            </a:r>
            <a:r>
              <a:rPr lang="es" sz="1100">
                <a:solidFill>
                  <a:srgbClr val="339933"/>
                </a:solidFill>
              </a:rPr>
              <a:t>: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009900"/>
                </a:solidFill>
              </a:rPr>
              <a:t>[</a:t>
            </a:r>
            <a:r>
              <a:rPr lang="es" sz="1100">
                <a:solidFill>
                  <a:srgbClr val="3366CC"/>
                </a:solidFill>
              </a:rPr>
              <a:t>"trepar"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"fuerza"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"agilidad"</a:t>
            </a:r>
            <a:r>
              <a:rPr lang="es" sz="1100">
                <a:solidFill>
                  <a:srgbClr val="339933"/>
                </a:solidFill>
              </a:rPr>
              <a:t>,</a:t>
            </a:r>
            <a:r>
              <a:rPr lang="es" sz="1100">
                <a:solidFill>
                  <a:srgbClr val="110000"/>
                </a:solidFill>
              </a:rPr>
              <a:t> </a:t>
            </a:r>
            <a:r>
              <a:rPr lang="es" sz="1100">
                <a:solidFill>
                  <a:srgbClr val="3366CC"/>
                </a:solidFill>
              </a:rPr>
              <a:t>"telas de araña"</a:t>
            </a:r>
            <a:r>
              <a:rPr lang="es" sz="1100">
                <a:solidFill>
                  <a:srgbClr val="009900"/>
                </a:solidFill>
              </a:rPr>
              <a:t>]</a:t>
            </a:r>
            <a:endParaRPr sz="1100">
              <a:solidFill>
                <a:srgbClr val="110000"/>
              </a:solidFill>
            </a:endParaRPr>
          </a:p>
          <a:p>
            <a:pPr indent="0" lvl="0" marL="3810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9900"/>
                </a:solidFill>
              </a:rPr>
              <a:t>}</a:t>
            </a:r>
            <a:r>
              <a:rPr lang="es" sz="1100">
                <a:solidFill>
                  <a:srgbClr val="339933"/>
                </a:solidFill>
              </a:rPr>
              <a:t>;</a:t>
            </a:r>
            <a:endParaRPr sz="1100">
              <a:solidFill>
                <a:srgbClr val="339933"/>
              </a:solidFill>
            </a:endParaRPr>
          </a:p>
        </p:txBody>
      </p:sp>
      <p:grpSp>
        <p:nvGrpSpPr>
          <p:cNvPr id="375" name="Google Shape;375;p47"/>
          <p:cNvGrpSpPr/>
          <p:nvPr/>
        </p:nvGrpSpPr>
        <p:grpSpPr>
          <a:xfrm>
            <a:off x="475511" y="2001581"/>
            <a:ext cx="353789" cy="353789"/>
            <a:chOff x="482536" y="2374361"/>
            <a:chExt cx="443400" cy="443400"/>
          </a:xfrm>
        </p:grpSpPr>
        <p:sp>
          <p:nvSpPr>
            <p:cNvPr id="376" name="Google Shape;376;p47"/>
            <p:cNvSpPr/>
            <p:nvPr/>
          </p:nvSpPr>
          <p:spPr>
            <a:xfrm>
              <a:off x="482536" y="2374361"/>
              <a:ext cx="443400" cy="4434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7" name="Google Shape;377;p47"/>
            <p:cNvPicPr preferRelativeResize="0"/>
            <p:nvPr/>
          </p:nvPicPr>
          <p:blipFill rotWithShape="1">
            <a:blip r:embed="rId5">
              <a:alphaModFix/>
            </a:blip>
            <a:srcRect b="12230" l="12245" r="15379" t="11995"/>
            <a:stretch/>
          </p:blipFill>
          <p:spPr>
            <a:xfrm>
              <a:off x="531475" y="2422175"/>
              <a:ext cx="330900" cy="3465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47"/>
          <p:cNvGrpSpPr/>
          <p:nvPr/>
        </p:nvGrpSpPr>
        <p:grpSpPr>
          <a:xfrm>
            <a:off x="4938486" y="2001558"/>
            <a:ext cx="353789" cy="353833"/>
            <a:chOff x="482536" y="2374361"/>
            <a:chExt cx="443400" cy="443400"/>
          </a:xfrm>
        </p:grpSpPr>
        <p:sp>
          <p:nvSpPr>
            <p:cNvPr id="379" name="Google Shape;379;p47"/>
            <p:cNvSpPr/>
            <p:nvPr/>
          </p:nvSpPr>
          <p:spPr>
            <a:xfrm>
              <a:off x="482536" y="2374361"/>
              <a:ext cx="443400" cy="4434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0" name="Google Shape;380;p47"/>
            <p:cNvPicPr preferRelativeResize="0"/>
            <p:nvPr/>
          </p:nvPicPr>
          <p:blipFill rotWithShape="1">
            <a:blip r:embed="rId6">
              <a:alphaModFix/>
            </a:blip>
            <a:srcRect b="24676" l="22988" r="23969" t="18398"/>
            <a:stretch/>
          </p:blipFill>
          <p:spPr>
            <a:xfrm>
              <a:off x="584450" y="2455950"/>
              <a:ext cx="235174" cy="252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8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386" name="Google Shape;386;p48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7" name="Google Shape;387;p48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8" name="Google Shape;388;p48"/>
          <p:cNvSpPr txBox="1"/>
          <p:nvPr/>
        </p:nvSpPr>
        <p:spPr>
          <a:xfrm>
            <a:off x="475500" y="197180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 &amp; directivas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20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Realizar un componente dentro de un proyecto generado con Angular CLI que utilice las directivas *ngIf y *ngFor.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9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396" name="Google Shape;396;p49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7" name="Google Shape;397;p49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49"/>
          <p:cNvSpPr txBox="1"/>
          <p:nvPr/>
        </p:nvSpPr>
        <p:spPr>
          <a:xfrm>
            <a:off x="501450" y="988750"/>
            <a:ext cx="693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 &amp; directivas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*nglf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/>
        </p:nvSpPr>
        <p:spPr>
          <a:xfrm>
            <a:off x="540800" y="2281750"/>
            <a:ext cx="54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Atendiendo al proyecto básico te pedimos que apliques la utilización de una directiva condicional para hacer el renderizado de una vista.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¿Sabes cuál es?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Utilizarás *ngIf.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Tienes 10 min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pueden utilizar cualquier proyecto base creado mediante ANGULAR-CLI. Se pueden combinar otras directivas vistas en este módulo.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50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407" name="Google Shape;407;p5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8" name="Google Shape;408;p5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50"/>
          <p:cNvSpPr txBox="1"/>
          <p:nvPr/>
        </p:nvSpPr>
        <p:spPr>
          <a:xfrm>
            <a:off x="501450" y="988750"/>
            <a:ext cx="6930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 &amp; directivas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Aplicando *ngFor</a:t>
            </a:r>
            <a:endParaRPr b="1" sz="3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 txBox="1"/>
          <p:nvPr/>
        </p:nvSpPr>
        <p:spPr>
          <a:xfrm>
            <a:off x="540800" y="2281750"/>
            <a:ext cx="54069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Utiliza una estructura de datos para crear una lista e iterar (recorrer). Si pensaste que es un array, estás en lo correcto.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¿Cómo lo harás?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 Mediante la </a:t>
            </a:r>
            <a:r>
              <a:rPr b="1"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directiva *ngFor.</a:t>
            </a:r>
            <a:endParaRPr b="1"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Tienes 10 min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pueden utilizar cualquier proyecto base creado mediante ANGULAR-CLI. Se pueden combinar otras directivas vistas en este módulo.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/>
        </p:nvSpPr>
        <p:spPr>
          <a:xfrm>
            <a:off x="473350" y="9251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Property binding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8" name="Google Shape;418;p51"/>
          <p:cNvSpPr/>
          <p:nvPr/>
        </p:nvSpPr>
        <p:spPr>
          <a:xfrm>
            <a:off x="514500" y="701375"/>
            <a:ext cx="2053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1"/>
          <p:cNvSpPr txBox="1"/>
          <p:nvPr/>
        </p:nvSpPr>
        <p:spPr>
          <a:xfrm>
            <a:off x="475500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DIRECTIVAS BINDING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51"/>
          <p:cNvSpPr txBox="1"/>
          <p:nvPr/>
        </p:nvSpPr>
        <p:spPr>
          <a:xfrm>
            <a:off x="473350" y="2021700"/>
            <a:ext cx="4688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relacionar una propiedad de un objeto del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DOM (Document Object Model)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con nuestro componente. Esta relación puede ser en un solo sentido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 (one-way)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 en ambos </a:t>
            </a:r>
            <a:r>
              <a:rPr lang="es" sz="1350"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(two-way).</a:t>
            </a:r>
            <a:endParaRPr sz="1350">
              <a:highlight>
                <a:schemeClr val="accent6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/>
        </p:nvSpPr>
        <p:spPr>
          <a:xfrm>
            <a:off x="473350" y="9251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Property binding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514500" y="701375"/>
            <a:ext cx="20538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2"/>
          <p:cNvSpPr txBox="1"/>
          <p:nvPr/>
        </p:nvSpPr>
        <p:spPr>
          <a:xfrm>
            <a:off x="475500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DIRECTIVAS BINDING</a:t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769975" y="3010300"/>
            <a:ext cx="32730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one-way </a:t>
            </a:r>
            <a:br>
              <a:rPr b="1" lang="es" sz="1550">
                <a:latin typeface="DM Sans"/>
                <a:ea typeface="DM Sans"/>
                <a:cs typeface="DM Sans"/>
                <a:sym typeface="DM Sans"/>
              </a:rPr>
            </a:b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relación en una dirección será desde una propiedad de nuestro componente, a una propiedad de un objeto del DOM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9" name="Google Shape;429;p52"/>
          <p:cNvSpPr txBox="1"/>
          <p:nvPr/>
        </p:nvSpPr>
        <p:spPr>
          <a:xfrm>
            <a:off x="5107375" y="3010300"/>
            <a:ext cx="3132600" cy="12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50">
                <a:latin typeface="DM Sans"/>
                <a:ea typeface="DM Sans"/>
                <a:cs typeface="DM Sans"/>
                <a:sym typeface="DM Sans"/>
              </a:rPr>
              <a:t>two-way</a:t>
            </a:r>
            <a:endParaRPr b="1" sz="15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utilizan para compartir datos entre el componente y su vista, y para actualizar el modelo a medida que interactuamos con la vista.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0" name="Google Shape;430;p52"/>
          <p:cNvSpPr/>
          <p:nvPr/>
        </p:nvSpPr>
        <p:spPr>
          <a:xfrm>
            <a:off x="1819375" y="1800051"/>
            <a:ext cx="1174200" cy="117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6086575" y="1800051"/>
            <a:ext cx="1174200" cy="117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050" y="1932525"/>
            <a:ext cx="909238" cy="90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 rotWithShape="1">
          <a:blip r:embed="rId3">
            <a:alphaModFix/>
          </a:blip>
          <a:srcRect b="50238" l="0" r="0" t="0"/>
          <a:stretch/>
        </p:blipFill>
        <p:spPr>
          <a:xfrm>
            <a:off x="1951856" y="2160922"/>
            <a:ext cx="909238" cy="452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Vemos ejemplos de Property Binding.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0" name="Google Shape;440;p53"/>
          <p:cNvGrpSpPr/>
          <p:nvPr/>
        </p:nvGrpSpPr>
        <p:grpSpPr>
          <a:xfrm>
            <a:off x="473351" y="619523"/>
            <a:ext cx="738900" cy="738900"/>
            <a:chOff x="473351" y="619523"/>
            <a:chExt cx="738900" cy="738900"/>
          </a:xfrm>
        </p:grpSpPr>
        <p:sp>
          <p:nvSpPr>
            <p:cNvPr id="441" name="Google Shape;441;p53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2" name="Google Shape;442;p53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/>
        </p:nvSpPr>
        <p:spPr>
          <a:xfrm>
            <a:off x="473350" y="925150"/>
            <a:ext cx="81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One-way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49" name="Google Shape;449;p54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450" name="Google Shape;450;p54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1" name="Google Shape;451;p54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54"/>
          <p:cNvSpPr txBox="1"/>
          <p:nvPr/>
        </p:nvSpPr>
        <p:spPr>
          <a:xfrm>
            <a:off x="838200" y="2164900"/>
            <a:ext cx="7467600" cy="147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s" sz="12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FFCB8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CompComponent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implements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OnInit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urlImagen </a:t>
            </a:r>
            <a:r>
              <a:rPr lang="es" sz="1200">
                <a:solidFill>
                  <a:srgbClr val="C792E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200">
                <a:solidFill>
                  <a:srgbClr val="ECC48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https://afa.com/Lionel_Messi.jpg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2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200">
                <a:solidFill>
                  <a:srgbClr val="82AAFF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ngOnInit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{}</a:t>
            </a:r>
            <a:endParaRPr sz="1200">
              <a:solidFill>
                <a:srgbClr val="D6DEEB"/>
              </a:solidFill>
              <a:highlight>
                <a:srgbClr val="01162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p54"/>
          <p:cNvSpPr txBox="1"/>
          <p:nvPr/>
        </p:nvSpPr>
        <p:spPr>
          <a:xfrm>
            <a:off x="838200" y="4222300"/>
            <a:ext cx="7467600" cy="3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200">
                <a:solidFill>
                  <a:srgbClr val="CAECE6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s" sz="12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2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i="1" lang="es" sz="12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s" sz="1200">
                <a:solidFill>
                  <a:srgbClr val="C5E478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s" sz="12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D6DEEB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urlImagen</a:t>
            </a:r>
            <a:r>
              <a:rPr lang="es" sz="1200">
                <a:solidFill>
                  <a:srgbClr val="D9F5DD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200">
                <a:solidFill>
                  <a:srgbClr val="7FDBCA"/>
                </a:solidFill>
                <a:highlight>
                  <a:srgbClr val="011627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54"/>
          <p:cNvSpPr txBox="1"/>
          <p:nvPr/>
        </p:nvSpPr>
        <p:spPr>
          <a:xfrm>
            <a:off x="838201" y="1795600"/>
            <a:ext cx="18894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📄component.ts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5" name="Google Shape;455;p54"/>
          <p:cNvSpPr txBox="1"/>
          <p:nvPr/>
        </p:nvSpPr>
        <p:spPr>
          <a:xfrm>
            <a:off x="838201" y="3853000"/>
            <a:ext cx="18894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📄vista.html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/>
        </p:nvSpPr>
        <p:spPr>
          <a:xfrm>
            <a:off x="401000" y="353575"/>
            <a:ext cx="8343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s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2. Espacio para consultas y resolución de dudas </a:t>
            </a:r>
            <a:br>
              <a:rPr b="1" lang="es" sz="2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(10/15 minutos)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" name="Google Shape;64;p19"/>
          <p:cNvSpPr txBox="1"/>
          <p:nvPr/>
        </p:nvSpPr>
        <p:spPr>
          <a:xfrm>
            <a:off x="477275" y="1391625"/>
            <a:ext cx="82677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Objetivo</a:t>
            </a:r>
            <a:r>
              <a:rPr lang="es" sz="1100">
                <a:solidFill>
                  <a:schemeClr val="dk1"/>
                </a:solidFill>
              </a:rPr>
              <a:t>: Abrir un espacio para que los estudiantes planteen dudas específicas sobre los temas repasados.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1"/>
                </a:solidFill>
              </a:rPr>
              <a:t>Temas prioritarios</a:t>
            </a:r>
            <a:r>
              <a:rPr lang="es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Diferencias prácticas entre "tipos" y "estructuras de datos" en TypeScript.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Identificación de módulos y componentes en un proyecto real.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Cómo usar y combinar "interpolación" y "property binding".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Buenas prácticas para usar "*ngIf" y "*ngFor".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 sz="1100">
                <a:solidFill>
                  <a:schemeClr val="dk1"/>
                </a:solidFill>
              </a:rPr>
              <a:t>Uso de los Pipes más comunes y cómo combinarlos en una misma expresión.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/>
        </p:nvSpPr>
        <p:spPr>
          <a:xfrm>
            <a:off x="473350" y="925150"/>
            <a:ext cx="81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Two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-way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2" name="Google Shape;462;p55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463" name="Google Shape;463;p55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" name="Google Shape;464;p55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55"/>
          <p:cNvSpPr txBox="1"/>
          <p:nvPr/>
        </p:nvSpPr>
        <p:spPr>
          <a:xfrm>
            <a:off x="685801" y="1664050"/>
            <a:ext cx="18894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📄component.ts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6" name="Google Shape;466;p55"/>
          <p:cNvSpPr txBox="1"/>
          <p:nvPr/>
        </p:nvSpPr>
        <p:spPr>
          <a:xfrm>
            <a:off x="685800" y="2033350"/>
            <a:ext cx="7772400" cy="255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verDatos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console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Nombre: 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console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Apellido: 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cargarDatos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Lionel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D9F5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i="1"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s" sz="1100">
                <a:solidFill>
                  <a:srgbClr val="BAEBE2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Messi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100">
              <a:solidFill>
                <a:srgbClr val="D9F5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100">
              <a:solidFill>
                <a:srgbClr val="D6DEE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/>
        </p:nvSpPr>
        <p:spPr>
          <a:xfrm>
            <a:off x="473350" y="925150"/>
            <a:ext cx="81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Two-way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2" name="Google Shape;472;p56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3" name="Google Shape;473;p56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474" name="Google Shape;474;p56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5" name="Google Shape;475;p56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56"/>
          <p:cNvSpPr txBox="1"/>
          <p:nvPr/>
        </p:nvSpPr>
        <p:spPr>
          <a:xfrm>
            <a:off x="685801" y="1664050"/>
            <a:ext cx="1889400" cy="369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📄</a:t>
            </a:r>
            <a:r>
              <a:rPr lang="es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component.vista.html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7" name="Google Shape;477;p56"/>
          <p:cNvSpPr txBox="1"/>
          <p:nvPr/>
        </p:nvSpPr>
        <p:spPr>
          <a:xfrm>
            <a:off x="685800" y="2033350"/>
            <a:ext cx="7765200" cy="255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Nombre: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Apellido: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ECC48D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ngModel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/&gt;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verDatos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Mostrar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7FDB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s" sz="1100">
                <a:solidFill>
                  <a:srgbClr val="C5E47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s" sz="11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cargarDatos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s" sz="1100">
                <a:solidFill>
                  <a:srgbClr val="D9F5DD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s" sz="1100">
                <a:solidFill>
                  <a:srgbClr val="D6DEEB"/>
                </a:solidFill>
                <a:latin typeface="Courier New"/>
                <a:ea typeface="Courier New"/>
                <a:cs typeface="Courier New"/>
                <a:sym typeface="Courier New"/>
              </a:rPr>
              <a:t>Cargar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s" sz="1100">
                <a:solidFill>
                  <a:srgbClr val="CAECE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s" sz="1100">
                <a:solidFill>
                  <a:srgbClr val="7FDBCA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i="1" sz="1100">
              <a:solidFill>
                <a:srgbClr val="82AA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7"/>
          <p:cNvSpPr txBox="1"/>
          <p:nvPr/>
        </p:nvSpPr>
        <p:spPr>
          <a:xfrm>
            <a:off x="1859513" y="2227100"/>
            <a:ext cx="15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DM Sans"/>
                <a:ea typeface="DM Sans"/>
                <a:cs typeface="DM Sans"/>
                <a:sym typeface="DM Sans"/>
              </a:rPr>
              <a:t>Componente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968365" y="2658200"/>
            <a:ext cx="3301500" cy="124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7"/>
          <p:cNvSpPr txBox="1"/>
          <p:nvPr/>
        </p:nvSpPr>
        <p:spPr>
          <a:xfrm>
            <a:off x="913764" y="2670800"/>
            <a:ext cx="3410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ejemplo anterior contiene dos propiedades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nombre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apellido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luego serán utilizadas para comunicarse con la vista. También están las funciones verDatos y cargarDatos.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4928740" y="2658200"/>
            <a:ext cx="3301500" cy="1248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4928737" y="2774750"/>
            <a:ext cx="3301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&lt;input&gt; con id nombre y apellido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están vinculados a las propiedades nombre y apellido respectivamente, mediante la notación [(...)]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473350" y="925150"/>
            <a:ext cx="819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Two-way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930550" y="468275"/>
            <a:ext cx="29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EJEMPLO EN VIVO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9" name="Google Shape;489;p57"/>
          <p:cNvGrpSpPr/>
          <p:nvPr/>
        </p:nvGrpSpPr>
        <p:grpSpPr>
          <a:xfrm>
            <a:off x="501450" y="468286"/>
            <a:ext cx="431074" cy="431074"/>
            <a:chOff x="473351" y="619523"/>
            <a:chExt cx="738900" cy="738900"/>
          </a:xfrm>
        </p:grpSpPr>
        <p:sp>
          <p:nvSpPr>
            <p:cNvPr id="490" name="Google Shape;490;p57"/>
            <p:cNvSpPr/>
            <p:nvPr/>
          </p:nvSpPr>
          <p:spPr>
            <a:xfrm>
              <a:off x="473351" y="619523"/>
              <a:ext cx="738900" cy="73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1" name="Google Shape;491;p57" title="ícono de ejemplo en viv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475" y="762650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57"/>
          <p:cNvSpPr txBox="1"/>
          <p:nvPr/>
        </p:nvSpPr>
        <p:spPr>
          <a:xfrm>
            <a:off x="5819888" y="2227100"/>
            <a:ext cx="151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DM Sans"/>
                <a:ea typeface="DM Sans"/>
                <a:cs typeface="DM Sans"/>
                <a:sym typeface="DM Sans"/>
              </a:rPr>
              <a:t>Vista</a:t>
            </a:r>
            <a:endParaRPr b="1" sz="16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5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498" name="Google Shape;498;p5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9" name="Google Shape;499;p58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" name="Google Shape;500;p5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1" name="Google Shape;501;p58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¿Cómo caracterizarías a cada uno de los elementos que nos ofrece Angular? 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473350" y="32791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rPr>
              <a:t>Contesta mediante el chat de Zoom </a:t>
            </a:r>
            <a:endParaRPr sz="2000">
              <a:solidFill>
                <a:schemeClr val="lt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Filtros de </a:t>
            </a:r>
            <a:r>
              <a:rPr b="1" lang="es" sz="400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vista</a:t>
            </a:r>
            <a:endParaRPr b="1" sz="4000">
              <a:solidFill>
                <a:schemeClr val="accent6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60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513" name="Google Shape;513;p60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4" name="Google Shape;514;p60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5" name="Google Shape;515;p60"/>
          <p:cNvSpPr txBox="1"/>
          <p:nvPr/>
        </p:nvSpPr>
        <p:spPr>
          <a:xfrm>
            <a:off x="475500" y="1971800"/>
            <a:ext cx="819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omponente, directivas &amp; pipes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7" name="Google Shape;517;p60"/>
          <p:cNvSpPr txBox="1"/>
          <p:nvPr/>
        </p:nvSpPr>
        <p:spPr>
          <a:xfrm>
            <a:off x="987300" y="2710713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Realizar otro componente dentro de un proyecto Angular CLI que utilice la directiva ngClass y algún Pipe de Angular.</a:t>
            </a:r>
            <a:endParaRPr sz="2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61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523" name="Google Shape;523;p61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4" name="Google Shape;524;p61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61"/>
          <p:cNvSpPr txBox="1"/>
          <p:nvPr/>
        </p:nvSpPr>
        <p:spPr>
          <a:xfrm>
            <a:off x="501450" y="988750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Componente, directivas &amp; pipes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1"/>
          <p:cNvSpPr txBox="1"/>
          <p:nvPr/>
        </p:nvSpPr>
        <p:spPr>
          <a:xfrm>
            <a:off x="540800" y="2281750"/>
            <a:ext cx="5406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Realizar un componente nuevo dentro una una aplicación Angular (puede ser la generada anteriormente) que contenga dos párrafos (&lt;p&gt;) en su vista para realizar las siguientes acciones: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Uno de ellos tendrá una directiva ngClass para cambiar el color de la fuente controlado desde el componente.ts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otro tendrá un pipe que convertirá todo el contenido del párrafo en mayúsculas.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15 minutos.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p61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EN CLASE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62"/>
          <p:cNvGrpSpPr/>
          <p:nvPr/>
        </p:nvGrpSpPr>
        <p:grpSpPr>
          <a:xfrm>
            <a:off x="4202551" y="994261"/>
            <a:ext cx="738900" cy="738974"/>
            <a:chOff x="974706" y="2467173"/>
            <a:chExt cx="738900" cy="738900"/>
          </a:xfrm>
        </p:grpSpPr>
        <p:sp>
          <p:nvSpPr>
            <p:cNvPr id="534" name="Google Shape;534;p6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5" name="Google Shape;535;p6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62"/>
          <p:cNvSpPr txBox="1"/>
          <p:nvPr/>
        </p:nvSpPr>
        <p:spPr>
          <a:xfrm>
            <a:off x="475500" y="1971800"/>
            <a:ext cx="819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colaborativa: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 the Bug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62"/>
          <p:cNvSpPr txBox="1"/>
          <p:nvPr/>
        </p:nvSpPr>
        <p:spPr>
          <a:xfrm>
            <a:off x="987300" y="3612313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Duración: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15 minutos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63"/>
          <p:cNvGrpSpPr/>
          <p:nvPr/>
        </p:nvGrpSpPr>
        <p:grpSpPr>
          <a:xfrm>
            <a:off x="501452" y="483061"/>
            <a:ext cx="401518" cy="401518"/>
            <a:chOff x="974706" y="2467173"/>
            <a:chExt cx="738900" cy="738900"/>
          </a:xfrm>
        </p:grpSpPr>
        <p:sp>
          <p:nvSpPr>
            <p:cNvPr id="543" name="Google Shape;543;p63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4" name="Google Shape;544;p63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63"/>
          <p:cNvSpPr txBox="1"/>
          <p:nvPr/>
        </p:nvSpPr>
        <p:spPr>
          <a:xfrm>
            <a:off x="501450" y="988750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Find the bug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46" name="Google Shape;5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3"/>
          <p:cNvSpPr txBox="1"/>
          <p:nvPr/>
        </p:nvSpPr>
        <p:spPr>
          <a:xfrm>
            <a:off x="540800" y="1824550"/>
            <a:ext cx="7270500" cy="25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Detectar y corregir errores en fragmentos de código relacionados con interpolación, Property Binding y directivas estructurales.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Indicaciones: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 presentan fragmentos de código con errores comunes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estudiantes trabajan en equipos para identificar los errores y corregirlos.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equipo comparte su solución y explica su razonamiento.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Tiempo estimado: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15 minutos.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8" name="Google Shape;548;p63"/>
          <p:cNvSpPr txBox="1"/>
          <p:nvPr/>
        </p:nvSpPr>
        <p:spPr>
          <a:xfrm>
            <a:off x="930550" y="468275"/>
            <a:ext cx="306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 COLABORATIVA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/>
        </p:nvSpPr>
        <p:spPr>
          <a:xfrm>
            <a:off x="1461300" y="22529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Fundamentos de Angular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Unidad 02</a:t>
            </a: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ANGULAR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/>
          <p:cNvSpPr txBox="1"/>
          <p:nvPr/>
        </p:nvSpPr>
        <p:spPr>
          <a:xfrm>
            <a:off x="2382900" y="2171550"/>
            <a:ext cx="437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Muchas gracias</a:t>
            </a: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22224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7"/>
          <p:cNvPicPr preferRelativeResize="0"/>
          <p:nvPr/>
        </p:nvPicPr>
        <p:blipFill>
          <a:blip r:embed="rId3">
            <a:alphaModFix amt="2000"/>
          </a:blip>
          <a:stretch>
            <a:fillRect/>
          </a:stretch>
        </p:blipFill>
        <p:spPr>
          <a:xfrm>
            <a:off x="21825" y="1623047"/>
            <a:ext cx="9144000" cy="189738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7"/>
          <p:cNvSpPr txBox="1"/>
          <p:nvPr/>
        </p:nvSpPr>
        <p:spPr>
          <a:xfrm>
            <a:off x="2151600" y="1925225"/>
            <a:ext cx="484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FAFF00"/>
                </a:solidFill>
                <a:latin typeface="Inter"/>
                <a:ea typeface="Inter"/>
                <a:cs typeface="Inter"/>
                <a:sym typeface="Inter"/>
              </a:rPr>
              <a:t>Educación digital</a:t>
            </a:r>
            <a:endParaRPr b="1" sz="3600">
              <a:solidFill>
                <a:srgbClr val="FAFF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para el mundo real</a:t>
            </a:r>
            <a:endParaRPr sz="3600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0" name="Google Shape;57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725" y="4705802"/>
            <a:ext cx="1016200" cy="2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 txBox="1"/>
          <p:nvPr/>
        </p:nvSpPr>
        <p:spPr>
          <a:xfrm>
            <a:off x="1461300" y="2226163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76" name="Google Shape;576;p68"/>
          <p:cNvGrpSpPr/>
          <p:nvPr/>
        </p:nvGrpSpPr>
        <p:grpSpPr>
          <a:xfrm>
            <a:off x="4202550" y="1278135"/>
            <a:ext cx="738900" cy="738900"/>
            <a:chOff x="4202550" y="994173"/>
            <a:chExt cx="738900" cy="738900"/>
          </a:xfrm>
        </p:grpSpPr>
        <p:sp>
          <p:nvSpPr>
            <p:cNvPr id="577" name="Google Shape;577;p68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78" name="Google Shape;578;p68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4" name="Google Shape;584;p69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585" name="Google Shape;585;p69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586" name="Google Shape;586;p69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7" name="Google Shape;587;p6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8" name="Google Shape;588;p69"/>
          <p:cNvSpPr txBox="1"/>
          <p:nvPr/>
        </p:nvSpPr>
        <p:spPr>
          <a:xfrm>
            <a:off x="559000" y="4675925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Disponible en nuestro repositorio.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9" name="Google Shape;589;p69"/>
          <p:cNvSpPr txBox="1"/>
          <p:nvPr/>
        </p:nvSpPr>
        <p:spPr>
          <a:xfrm>
            <a:off x="457350" y="1725800"/>
            <a:ext cx="54903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Sitio web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TypeScript in Visual Studio Code</a:t>
            </a:r>
            <a:r>
              <a:rPr lang="es" sz="13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lang="es" sz="13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CodeLens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350"/>
              <a:buFont typeface="Arial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What is TypeScript?</a:t>
            </a:r>
            <a:r>
              <a:rPr lang="es" sz="13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 | </a:t>
            </a:r>
            <a:r>
              <a:rPr b="1" lang="es" sz="135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TypeScript</a:t>
            </a:r>
            <a:endParaRPr sz="135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1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" name="Google Shape;77;p21"/>
          <p:cNvSpPr txBox="1"/>
          <p:nvPr/>
        </p:nvSpPr>
        <p:spPr>
          <a:xfrm>
            <a:off x="3655975" y="2541075"/>
            <a:ext cx="231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" name="Google Shape;78;p21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/>
        </p:nvSpPr>
        <p:spPr>
          <a:xfrm>
            <a:off x="1801350" y="673275"/>
            <a:ext cx="5541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DM Sans"/>
                <a:ea typeface="DM Sans"/>
                <a:cs typeface="DM Sans"/>
                <a:sym typeface="DM Sans"/>
              </a:rPr>
              <a:t>Antes de empezar…</a:t>
            </a:r>
            <a:endParaRPr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DM Sans"/>
                <a:ea typeface="DM Sans"/>
                <a:cs typeface="DM Sans"/>
                <a:sym typeface="DM Sans"/>
              </a:rPr>
              <a:t>Definamos Node.JS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" name="Google Shape;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33575"/>
            <a:ext cx="47625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NodeJS    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4"/>
          <p:cNvSpPr txBox="1"/>
          <p:nvPr/>
        </p:nvSpPr>
        <p:spPr>
          <a:xfrm>
            <a:off x="473350" y="91645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¿Por qué NodeJS?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" name="Google Shape;96;p24"/>
          <p:cNvSpPr txBox="1"/>
          <p:nvPr/>
        </p:nvSpPr>
        <p:spPr>
          <a:xfrm>
            <a:off x="473350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ANGULAR-CLI utiliza muchas configuraciones que dependen internamente de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node y npm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que se emplean en el entorno de desarrollo y no se trasladan al proyecto compilado 🚀.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" name="Google Shape;97;p24"/>
          <p:cNvSpPr/>
          <p:nvPr/>
        </p:nvSpPr>
        <p:spPr>
          <a:xfrm>
            <a:off x="514500" y="701375"/>
            <a:ext cx="8574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4"/>
          <p:cNvSpPr txBox="1"/>
          <p:nvPr/>
        </p:nvSpPr>
        <p:spPr>
          <a:xfrm>
            <a:off x="475500" y="468275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NODEJS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" name="Google Shape;99;p24"/>
          <p:cNvSpPr txBox="1"/>
          <p:nvPr/>
        </p:nvSpPr>
        <p:spPr>
          <a:xfrm>
            <a:off x="4514750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 proyecto ANGULAR finalizado </a:t>
            </a:r>
            <a:r>
              <a:rPr lang="es" sz="1350">
                <a:solidFill>
                  <a:schemeClr val="dk1"/>
                </a:solidFill>
                <a:highlight>
                  <a:schemeClr val="accent6"/>
                </a:highlight>
                <a:latin typeface="DM Sans"/>
                <a:ea typeface="DM Sans"/>
                <a:cs typeface="DM Sans"/>
                <a:sym typeface="DM Sans"/>
              </a:rPr>
              <a:t>no se encuentra limitado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plataforma de node para funcionar, sino que puede hacerlo con cualquier servidor web que soporte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html, css y javascript.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